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73" r:id="rId13"/>
    <p:sldId id="269" r:id="rId14"/>
    <p:sldId id="270" r:id="rId15"/>
    <p:sldId id="271" r:id="rId16"/>
    <p:sldId id="272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24" autoAdjust="0"/>
  </p:normalViewPr>
  <p:slideViewPr>
    <p:cSldViewPr snapToGrid="0">
      <p:cViewPr>
        <p:scale>
          <a:sx n="50" d="100"/>
          <a:sy n="50" d="100"/>
        </p:scale>
        <p:origin x="126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1AB5B-BD1E-4351-9644-07381E7012C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A80D96F-8E0F-4B26-8033-B56C8304C4C7}">
      <dgm:prSet phldrT="[Text]"/>
      <dgm:spPr/>
      <dgm:t>
        <a:bodyPr/>
        <a:lstStyle/>
        <a:p>
          <a:r>
            <a:rPr lang="en-US" dirty="0"/>
            <a:t>Circuit diagram</a:t>
          </a:r>
        </a:p>
      </dgm:t>
    </dgm:pt>
    <dgm:pt modelId="{777A82EF-4219-4F36-8B8B-8B8590D17416}" type="parTrans" cxnId="{7EF5CAB2-B86C-419A-9060-B63DD356EB91}">
      <dgm:prSet/>
      <dgm:spPr/>
      <dgm:t>
        <a:bodyPr/>
        <a:lstStyle/>
        <a:p>
          <a:endParaRPr lang="en-US"/>
        </a:p>
      </dgm:t>
    </dgm:pt>
    <dgm:pt modelId="{D9B65AB7-41D4-4F30-A31A-4EB611C1EC0A}" type="sibTrans" cxnId="{7EF5CAB2-B86C-419A-9060-B63DD356EB91}">
      <dgm:prSet/>
      <dgm:spPr/>
      <dgm:t>
        <a:bodyPr/>
        <a:lstStyle/>
        <a:p>
          <a:endParaRPr lang="en-US"/>
        </a:p>
      </dgm:t>
    </dgm:pt>
    <dgm:pt modelId="{09082827-F7B2-4281-98CD-C255B1D02356}">
      <dgm:prSet phldrT="[Text]"/>
      <dgm:spPr/>
      <dgm:t>
        <a:bodyPr/>
        <a:lstStyle/>
        <a:p>
          <a:r>
            <a:rPr lang="en-US" dirty="0"/>
            <a:t>PCB design</a:t>
          </a:r>
        </a:p>
      </dgm:t>
    </dgm:pt>
    <dgm:pt modelId="{7B1FAA02-2E1F-478A-A1E4-A5BE3C15DBF2}" type="parTrans" cxnId="{D10B4ABB-13AA-4463-B77E-5D91152385F3}">
      <dgm:prSet/>
      <dgm:spPr/>
      <dgm:t>
        <a:bodyPr/>
        <a:lstStyle/>
        <a:p>
          <a:endParaRPr lang="en-US"/>
        </a:p>
      </dgm:t>
    </dgm:pt>
    <dgm:pt modelId="{410074C7-A41B-4CFF-B78B-B75AE72202BE}" type="sibTrans" cxnId="{D10B4ABB-13AA-4463-B77E-5D91152385F3}">
      <dgm:prSet/>
      <dgm:spPr/>
      <dgm:t>
        <a:bodyPr/>
        <a:lstStyle/>
        <a:p>
          <a:endParaRPr lang="en-US"/>
        </a:p>
      </dgm:t>
    </dgm:pt>
    <dgm:pt modelId="{E85EF0D2-1E7A-4EDC-B2BC-44416C34AD04}">
      <dgm:prSet phldrT="[Text]"/>
      <dgm:spPr/>
      <dgm:t>
        <a:bodyPr/>
        <a:lstStyle/>
        <a:p>
          <a:r>
            <a:rPr lang="en-US" dirty="0"/>
            <a:t>PCB production</a:t>
          </a:r>
        </a:p>
      </dgm:t>
    </dgm:pt>
    <dgm:pt modelId="{75B6E44E-6423-4250-8CC0-9A4099C6E7C1}" type="parTrans" cxnId="{DC74F965-57A4-45BF-B7B4-1684F0573FAA}">
      <dgm:prSet/>
      <dgm:spPr/>
      <dgm:t>
        <a:bodyPr/>
        <a:lstStyle/>
        <a:p>
          <a:endParaRPr lang="en-US"/>
        </a:p>
      </dgm:t>
    </dgm:pt>
    <dgm:pt modelId="{B5372F2D-C6DD-4FA7-8959-FFCF826F18D4}" type="sibTrans" cxnId="{DC74F965-57A4-45BF-B7B4-1684F0573FAA}">
      <dgm:prSet/>
      <dgm:spPr/>
      <dgm:t>
        <a:bodyPr/>
        <a:lstStyle/>
        <a:p>
          <a:endParaRPr lang="en-US"/>
        </a:p>
      </dgm:t>
    </dgm:pt>
    <dgm:pt modelId="{2953DE19-4C4B-4174-98A4-32945AF33DDC}">
      <dgm:prSet phldrT="[Text]"/>
      <dgm:spPr/>
      <dgm:t>
        <a:bodyPr/>
        <a:lstStyle/>
        <a:p>
          <a:r>
            <a:rPr lang="en-US" dirty="0"/>
            <a:t>Assembly</a:t>
          </a:r>
        </a:p>
      </dgm:t>
    </dgm:pt>
    <dgm:pt modelId="{C95C1352-41CF-48C4-9265-07D6EA591159}" type="parTrans" cxnId="{BBDAAC2D-5996-4A00-BB08-C91A67ECFB31}">
      <dgm:prSet/>
      <dgm:spPr/>
      <dgm:t>
        <a:bodyPr/>
        <a:lstStyle/>
        <a:p>
          <a:endParaRPr lang="en-US"/>
        </a:p>
      </dgm:t>
    </dgm:pt>
    <dgm:pt modelId="{F8811EB6-5037-4EA1-BFFD-C6B81221CC52}" type="sibTrans" cxnId="{BBDAAC2D-5996-4A00-BB08-C91A67ECFB31}">
      <dgm:prSet/>
      <dgm:spPr/>
      <dgm:t>
        <a:bodyPr/>
        <a:lstStyle/>
        <a:p>
          <a:endParaRPr lang="en-US"/>
        </a:p>
      </dgm:t>
    </dgm:pt>
    <dgm:pt modelId="{669E22F2-106D-4E19-B9DD-1C22B04C91E7}">
      <dgm:prSet phldrT="[Text]"/>
      <dgm:spPr/>
      <dgm:t>
        <a:bodyPr/>
        <a:lstStyle/>
        <a:p>
          <a:r>
            <a:rPr lang="en-US" dirty="0"/>
            <a:t>Testing – bring up</a:t>
          </a:r>
        </a:p>
      </dgm:t>
    </dgm:pt>
    <dgm:pt modelId="{CCED82E4-0A98-4664-A5D1-FAB3E5614308}" type="parTrans" cxnId="{D7AB1849-9E3F-4631-9A47-A888F2D30FE4}">
      <dgm:prSet/>
      <dgm:spPr/>
      <dgm:t>
        <a:bodyPr/>
        <a:lstStyle/>
        <a:p>
          <a:endParaRPr lang="en-US"/>
        </a:p>
      </dgm:t>
    </dgm:pt>
    <dgm:pt modelId="{7559AF94-17EB-424B-9389-7D747A95AE6E}" type="sibTrans" cxnId="{D7AB1849-9E3F-4631-9A47-A888F2D30FE4}">
      <dgm:prSet/>
      <dgm:spPr/>
      <dgm:t>
        <a:bodyPr/>
        <a:lstStyle/>
        <a:p>
          <a:endParaRPr lang="en-US"/>
        </a:p>
      </dgm:t>
    </dgm:pt>
    <dgm:pt modelId="{0ADCF53A-4809-484D-B673-FC788CFFCED2}" type="pres">
      <dgm:prSet presAssocID="{2AF1AB5B-BD1E-4351-9644-07381E7012C4}" presName="CompostProcess" presStyleCnt="0">
        <dgm:presLayoutVars>
          <dgm:dir/>
          <dgm:resizeHandles val="exact"/>
        </dgm:presLayoutVars>
      </dgm:prSet>
      <dgm:spPr/>
    </dgm:pt>
    <dgm:pt modelId="{227B2E07-4782-41FF-A315-B9473DCE6DB7}" type="pres">
      <dgm:prSet presAssocID="{2AF1AB5B-BD1E-4351-9644-07381E7012C4}" presName="arrow" presStyleLbl="bgShp" presStyleIdx="0" presStyleCnt="1"/>
      <dgm:spPr/>
    </dgm:pt>
    <dgm:pt modelId="{680C197A-DDC5-48C5-A8F0-6659FF32AAFB}" type="pres">
      <dgm:prSet presAssocID="{2AF1AB5B-BD1E-4351-9644-07381E7012C4}" presName="linearProcess" presStyleCnt="0"/>
      <dgm:spPr/>
    </dgm:pt>
    <dgm:pt modelId="{AD6B1A51-D693-48FF-96C6-7BA30ED9EEEB}" type="pres">
      <dgm:prSet presAssocID="{CA80D96F-8E0F-4B26-8033-B56C8304C4C7}" presName="textNode" presStyleLbl="node1" presStyleIdx="0" presStyleCnt="5">
        <dgm:presLayoutVars>
          <dgm:bulletEnabled val="1"/>
        </dgm:presLayoutVars>
      </dgm:prSet>
      <dgm:spPr/>
    </dgm:pt>
    <dgm:pt modelId="{CB945E09-4DFD-4658-B1BD-D178CEA64A72}" type="pres">
      <dgm:prSet presAssocID="{D9B65AB7-41D4-4F30-A31A-4EB611C1EC0A}" presName="sibTrans" presStyleCnt="0"/>
      <dgm:spPr/>
    </dgm:pt>
    <dgm:pt modelId="{C8023ACF-5CA8-419B-98D2-B1AC2AA11385}" type="pres">
      <dgm:prSet presAssocID="{09082827-F7B2-4281-98CD-C255B1D02356}" presName="textNode" presStyleLbl="node1" presStyleIdx="1" presStyleCnt="5">
        <dgm:presLayoutVars>
          <dgm:bulletEnabled val="1"/>
        </dgm:presLayoutVars>
      </dgm:prSet>
      <dgm:spPr/>
    </dgm:pt>
    <dgm:pt modelId="{E10FAC6B-0B0F-4548-8774-803D03A3D41D}" type="pres">
      <dgm:prSet presAssocID="{410074C7-A41B-4CFF-B78B-B75AE72202BE}" presName="sibTrans" presStyleCnt="0"/>
      <dgm:spPr/>
    </dgm:pt>
    <dgm:pt modelId="{7F633A34-3A08-49E8-B7C9-ADE94648E6C9}" type="pres">
      <dgm:prSet presAssocID="{E85EF0D2-1E7A-4EDC-B2BC-44416C34AD04}" presName="textNode" presStyleLbl="node1" presStyleIdx="2" presStyleCnt="5">
        <dgm:presLayoutVars>
          <dgm:bulletEnabled val="1"/>
        </dgm:presLayoutVars>
      </dgm:prSet>
      <dgm:spPr/>
    </dgm:pt>
    <dgm:pt modelId="{BD8A6ACB-E047-456D-BE7D-76DF1528F34A}" type="pres">
      <dgm:prSet presAssocID="{B5372F2D-C6DD-4FA7-8959-FFCF826F18D4}" presName="sibTrans" presStyleCnt="0"/>
      <dgm:spPr/>
    </dgm:pt>
    <dgm:pt modelId="{AAC89EB1-DA2A-467D-8513-02F52895A86D}" type="pres">
      <dgm:prSet presAssocID="{2953DE19-4C4B-4174-98A4-32945AF33DDC}" presName="textNode" presStyleLbl="node1" presStyleIdx="3" presStyleCnt="5">
        <dgm:presLayoutVars>
          <dgm:bulletEnabled val="1"/>
        </dgm:presLayoutVars>
      </dgm:prSet>
      <dgm:spPr/>
    </dgm:pt>
    <dgm:pt modelId="{FCAF6B8A-931B-4779-8B13-D766E63DB76A}" type="pres">
      <dgm:prSet presAssocID="{F8811EB6-5037-4EA1-BFFD-C6B81221CC52}" presName="sibTrans" presStyleCnt="0"/>
      <dgm:spPr/>
    </dgm:pt>
    <dgm:pt modelId="{0DBE7547-FC17-455C-AE86-2E814AFF7BB3}" type="pres">
      <dgm:prSet presAssocID="{669E22F2-106D-4E19-B9DD-1C22B04C91E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10B4ABB-13AA-4463-B77E-5D91152385F3}" srcId="{2AF1AB5B-BD1E-4351-9644-07381E7012C4}" destId="{09082827-F7B2-4281-98CD-C255B1D02356}" srcOrd="1" destOrd="0" parTransId="{7B1FAA02-2E1F-478A-A1E4-A5BE3C15DBF2}" sibTransId="{410074C7-A41B-4CFF-B78B-B75AE72202BE}"/>
    <dgm:cxn modelId="{7EF5CAB2-B86C-419A-9060-B63DD356EB91}" srcId="{2AF1AB5B-BD1E-4351-9644-07381E7012C4}" destId="{CA80D96F-8E0F-4B26-8033-B56C8304C4C7}" srcOrd="0" destOrd="0" parTransId="{777A82EF-4219-4F36-8B8B-8B8590D17416}" sibTransId="{D9B65AB7-41D4-4F30-A31A-4EB611C1EC0A}"/>
    <dgm:cxn modelId="{2CF80575-02AB-4E56-A40B-A8035D6BCB28}" type="presOf" srcId="{669E22F2-106D-4E19-B9DD-1C22B04C91E7}" destId="{0DBE7547-FC17-455C-AE86-2E814AFF7BB3}" srcOrd="0" destOrd="0" presId="urn:microsoft.com/office/officeart/2005/8/layout/hProcess9"/>
    <dgm:cxn modelId="{4E41259A-E5E7-4795-9869-4395CCE85D9C}" type="presOf" srcId="{E85EF0D2-1E7A-4EDC-B2BC-44416C34AD04}" destId="{7F633A34-3A08-49E8-B7C9-ADE94648E6C9}" srcOrd="0" destOrd="0" presId="urn:microsoft.com/office/officeart/2005/8/layout/hProcess9"/>
    <dgm:cxn modelId="{DC6B08F9-C7EB-4D9D-A474-D51D1A45BA2B}" type="presOf" srcId="{2AF1AB5B-BD1E-4351-9644-07381E7012C4}" destId="{0ADCF53A-4809-484D-B673-FC788CFFCED2}" srcOrd="0" destOrd="0" presId="urn:microsoft.com/office/officeart/2005/8/layout/hProcess9"/>
    <dgm:cxn modelId="{3E2E9F30-C716-423F-AFCB-8928757669DC}" type="presOf" srcId="{CA80D96F-8E0F-4B26-8033-B56C8304C4C7}" destId="{AD6B1A51-D693-48FF-96C6-7BA30ED9EEEB}" srcOrd="0" destOrd="0" presId="urn:microsoft.com/office/officeart/2005/8/layout/hProcess9"/>
    <dgm:cxn modelId="{D7AB1849-9E3F-4631-9A47-A888F2D30FE4}" srcId="{2AF1AB5B-BD1E-4351-9644-07381E7012C4}" destId="{669E22F2-106D-4E19-B9DD-1C22B04C91E7}" srcOrd="4" destOrd="0" parTransId="{CCED82E4-0A98-4664-A5D1-FAB3E5614308}" sibTransId="{7559AF94-17EB-424B-9389-7D747A95AE6E}"/>
    <dgm:cxn modelId="{BBDAAC2D-5996-4A00-BB08-C91A67ECFB31}" srcId="{2AF1AB5B-BD1E-4351-9644-07381E7012C4}" destId="{2953DE19-4C4B-4174-98A4-32945AF33DDC}" srcOrd="3" destOrd="0" parTransId="{C95C1352-41CF-48C4-9265-07D6EA591159}" sibTransId="{F8811EB6-5037-4EA1-BFFD-C6B81221CC52}"/>
    <dgm:cxn modelId="{DC74F965-57A4-45BF-B7B4-1684F0573FAA}" srcId="{2AF1AB5B-BD1E-4351-9644-07381E7012C4}" destId="{E85EF0D2-1E7A-4EDC-B2BC-44416C34AD04}" srcOrd="2" destOrd="0" parTransId="{75B6E44E-6423-4250-8CC0-9A4099C6E7C1}" sibTransId="{B5372F2D-C6DD-4FA7-8959-FFCF826F18D4}"/>
    <dgm:cxn modelId="{57F5F76D-D9FF-4CFF-9F65-EFED75FD9CE4}" type="presOf" srcId="{09082827-F7B2-4281-98CD-C255B1D02356}" destId="{C8023ACF-5CA8-419B-98D2-B1AC2AA11385}" srcOrd="0" destOrd="0" presId="urn:microsoft.com/office/officeart/2005/8/layout/hProcess9"/>
    <dgm:cxn modelId="{BA5578B0-BC72-4ACD-8AB8-BBA4139847B0}" type="presOf" srcId="{2953DE19-4C4B-4174-98A4-32945AF33DDC}" destId="{AAC89EB1-DA2A-467D-8513-02F52895A86D}" srcOrd="0" destOrd="0" presId="urn:microsoft.com/office/officeart/2005/8/layout/hProcess9"/>
    <dgm:cxn modelId="{B2255772-B4CA-4CC9-9422-84A7E00E3A90}" type="presParOf" srcId="{0ADCF53A-4809-484D-B673-FC788CFFCED2}" destId="{227B2E07-4782-41FF-A315-B9473DCE6DB7}" srcOrd="0" destOrd="0" presId="urn:microsoft.com/office/officeart/2005/8/layout/hProcess9"/>
    <dgm:cxn modelId="{7F5CA435-1A56-4319-B2D8-5DF51EE4D061}" type="presParOf" srcId="{0ADCF53A-4809-484D-B673-FC788CFFCED2}" destId="{680C197A-DDC5-48C5-A8F0-6659FF32AAFB}" srcOrd="1" destOrd="0" presId="urn:microsoft.com/office/officeart/2005/8/layout/hProcess9"/>
    <dgm:cxn modelId="{71211424-D90B-414D-859F-A22677C28E65}" type="presParOf" srcId="{680C197A-DDC5-48C5-A8F0-6659FF32AAFB}" destId="{AD6B1A51-D693-48FF-96C6-7BA30ED9EEEB}" srcOrd="0" destOrd="0" presId="urn:microsoft.com/office/officeart/2005/8/layout/hProcess9"/>
    <dgm:cxn modelId="{72A9DE9F-D107-4991-8AD5-5B80ADDA6321}" type="presParOf" srcId="{680C197A-DDC5-48C5-A8F0-6659FF32AAFB}" destId="{CB945E09-4DFD-4658-B1BD-D178CEA64A72}" srcOrd="1" destOrd="0" presId="urn:microsoft.com/office/officeart/2005/8/layout/hProcess9"/>
    <dgm:cxn modelId="{7D9FAC9E-A350-482C-8BAC-0720FA6AC162}" type="presParOf" srcId="{680C197A-DDC5-48C5-A8F0-6659FF32AAFB}" destId="{C8023ACF-5CA8-419B-98D2-B1AC2AA11385}" srcOrd="2" destOrd="0" presId="urn:microsoft.com/office/officeart/2005/8/layout/hProcess9"/>
    <dgm:cxn modelId="{BB30F23B-E7D2-45C4-A410-D1087BD4E44A}" type="presParOf" srcId="{680C197A-DDC5-48C5-A8F0-6659FF32AAFB}" destId="{E10FAC6B-0B0F-4548-8774-803D03A3D41D}" srcOrd="3" destOrd="0" presId="urn:microsoft.com/office/officeart/2005/8/layout/hProcess9"/>
    <dgm:cxn modelId="{A83822A0-4DC2-4B34-A943-EED2E7687BF8}" type="presParOf" srcId="{680C197A-DDC5-48C5-A8F0-6659FF32AAFB}" destId="{7F633A34-3A08-49E8-B7C9-ADE94648E6C9}" srcOrd="4" destOrd="0" presId="urn:microsoft.com/office/officeart/2005/8/layout/hProcess9"/>
    <dgm:cxn modelId="{42B769F3-E42D-45FC-94C2-C51E028EDA6B}" type="presParOf" srcId="{680C197A-DDC5-48C5-A8F0-6659FF32AAFB}" destId="{BD8A6ACB-E047-456D-BE7D-76DF1528F34A}" srcOrd="5" destOrd="0" presId="urn:microsoft.com/office/officeart/2005/8/layout/hProcess9"/>
    <dgm:cxn modelId="{A15FED0F-795D-4A3B-8958-36E4B7528784}" type="presParOf" srcId="{680C197A-DDC5-48C5-A8F0-6659FF32AAFB}" destId="{AAC89EB1-DA2A-467D-8513-02F52895A86D}" srcOrd="6" destOrd="0" presId="urn:microsoft.com/office/officeart/2005/8/layout/hProcess9"/>
    <dgm:cxn modelId="{AA9A9A0A-6DA3-4CB3-843B-B46AD3BA1972}" type="presParOf" srcId="{680C197A-DDC5-48C5-A8F0-6659FF32AAFB}" destId="{FCAF6B8A-931B-4779-8B13-D766E63DB76A}" srcOrd="7" destOrd="0" presId="urn:microsoft.com/office/officeart/2005/8/layout/hProcess9"/>
    <dgm:cxn modelId="{1C16D7B1-6671-4922-B8D8-2F1669EDE778}" type="presParOf" srcId="{680C197A-DDC5-48C5-A8F0-6659FF32AAFB}" destId="{0DBE7547-FC17-455C-AE86-2E814AFF7BB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B2E07-4782-41FF-A315-B9473DCE6DB7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B1A51-D693-48FF-96C6-7BA30ED9EEEB}">
      <dsp:nvSpPr>
        <dsp:cNvPr id="0" name=""/>
        <dsp:cNvSpPr/>
      </dsp:nvSpPr>
      <dsp:spPr>
        <a:xfrm>
          <a:off x="2704" y="1305401"/>
          <a:ext cx="197593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Circuit diagram</a:t>
          </a:r>
        </a:p>
      </dsp:txBody>
      <dsp:txXfrm>
        <a:off x="87670" y="1390367"/>
        <a:ext cx="1806001" cy="1570603"/>
      </dsp:txXfrm>
    </dsp:sp>
    <dsp:sp modelId="{C8023ACF-5CA8-419B-98D2-B1AC2AA11385}">
      <dsp:nvSpPr>
        <dsp:cNvPr id="0" name=""/>
        <dsp:cNvSpPr/>
      </dsp:nvSpPr>
      <dsp:spPr>
        <a:xfrm>
          <a:off x="2136269" y="1305401"/>
          <a:ext cx="197593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PCB design</a:t>
          </a:r>
        </a:p>
      </dsp:txBody>
      <dsp:txXfrm>
        <a:off x="2221235" y="1390367"/>
        <a:ext cx="1806001" cy="1570603"/>
      </dsp:txXfrm>
    </dsp:sp>
    <dsp:sp modelId="{7F633A34-3A08-49E8-B7C9-ADE94648E6C9}">
      <dsp:nvSpPr>
        <dsp:cNvPr id="0" name=""/>
        <dsp:cNvSpPr/>
      </dsp:nvSpPr>
      <dsp:spPr>
        <a:xfrm>
          <a:off x="4269833" y="1305401"/>
          <a:ext cx="197593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PCB production</a:t>
          </a:r>
        </a:p>
      </dsp:txBody>
      <dsp:txXfrm>
        <a:off x="4354799" y="1390367"/>
        <a:ext cx="1806001" cy="1570603"/>
      </dsp:txXfrm>
    </dsp:sp>
    <dsp:sp modelId="{AAC89EB1-DA2A-467D-8513-02F52895A86D}">
      <dsp:nvSpPr>
        <dsp:cNvPr id="0" name=""/>
        <dsp:cNvSpPr/>
      </dsp:nvSpPr>
      <dsp:spPr>
        <a:xfrm>
          <a:off x="6403397" y="1305401"/>
          <a:ext cx="197593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Assembly</a:t>
          </a:r>
        </a:p>
      </dsp:txBody>
      <dsp:txXfrm>
        <a:off x="6488363" y="1390367"/>
        <a:ext cx="1806001" cy="1570603"/>
      </dsp:txXfrm>
    </dsp:sp>
    <dsp:sp modelId="{0DBE7547-FC17-455C-AE86-2E814AFF7BB3}">
      <dsp:nvSpPr>
        <dsp:cNvPr id="0" name=""/>
        <dsp:cNvSpPr/>
      </dsp:nvSpPr>
      <dsp:spPr>
        <a:xfrm>
          <a:off x="8536962" y="1305401"/>
          <a:ext cx="1975933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Testing – bring up</a:t>
          </a:r>
        </a:p>
      </dsp:txBody>
      <dsp:txXfrm>
        <a:off x="8621928" y="1390367"/>
        <a:ext cx="1806001" cy="157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1DA81-44B0-4E9A-971E-F0F8A2F2D41F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D1E98-4C49-4B7F-83EF-24CDCEBE8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ical_network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 diagram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electrical diagram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elementary diagram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 schematic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graphical representation of an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lectrical network"/>
              </a:rPr>
              <a:t>electrical circuit</a:t>
            </a:r>
            <a:endParaRPr lang="en-US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doing that we should also take care of picking up the components.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D1E98-4C49-4B7F-83EF-24CDCEBE83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8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0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60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1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6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0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4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87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8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53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5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07777-7EB5-4F4E-A5EA-E81143C09D95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41FB7-00AD-4168-91BC-09354D2B0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2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rber-viewer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flatcam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cbway.com/orderonline.asp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Meetup #9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PCB design - Workshop</a:t>
            </a:r>
          </a:p>
        </p:txBody>
      </p:sp>
    </p:spTree>
    <p:extLst>
      <p:ext uri="{BB962C8B-B14F-4D97-AF65-F5344CB8AC3E}">
        <p14:creationId xmlns:p14="http://schemas.microsoft.com/office/powerpoint/2010/main" val="368075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2" b="-1"/>
          <a:stretch/>
        </p:blipFill>
        <p:spPr bwMode="auto">
          <a:xfrm>
            <a:off x="4636008" y="640082"/>
            <a:ext cx="6916329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851262" cy="1676603"/>
          </a:xfrm>
        </p:spPr>
        <p:txBody>
          <a:bodyPr>
            <a:normAutofit/>
          </a:bodyPr>
          <a:lstStyle/>
          <a:p>
            <a:r>
              <a:rPr lang="en-US" dirty="0"/>
              <a:t>Entering the schematic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 dirty="0"/>
              <a:t>Shouldn’t and will not look the same.</a:t>
            </a:r>
          </a:p>
          <a:p>
            <a:r>
              <a:rPr lang="en-US" sz="1800" dirty="0"/>
              <a:t>Some Hints:</a:t>
            </a:r>
          </a:p>
          <a:p>
            <a:pPr lvl="1"/>
            <a:r>
              <a:rPr lang="en-US" sz="1400" dirty="0"/>
              <a:t>Look for components with models</a:t>
            </a:r>
          </a:p>
          <a:p>
            <a:r>
              <a:rPr lang="en-US" sz="1800" dirty="0"/>
              <a:t>Space to rotate component</a:t>
            </a:r>
          </a:p>
          <a:p>
            <a:r>
              <a:rPr lang="en-US" sz="1800" dirty="0"/>
              <a:t>W to start wiring</a:t>
            </a:r>
          </a:p>
          <a:p>
            <a:r>
              <a:rPr lang="en-US" sz="1800" dirty="0"/>
              <a:t>Z and V for placing GND and VCC port respectively</a:t>
            </a:r>
          </a:p>
        </p:txBody>
      </p:sp>
    </p:spTree>
    <p:extLst>
      <p:ext uri="{BB962C8B-B14F-4D97-AF65-F5344CB8AC3E}">
        <p14:creationId xmlns:p14="http://schemas.microsoft.com/office/powerpoint/2010/main" val="23406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2407495"/>
            <a:ext cx="12192000" cy="1030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– Kick off  &amp; Import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Setting up the design rules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Drawing the PCB outline</a:t>
            </a:r>
          </a:p>
          <a:p>
            <a:endParaRPr lang="en-US" dirty="0"/>
          </a:p>
          <a:p>
            <a:r>
              <a:rPr lang="en-US" dirty="0"/>
              <a:t>Importing Schematic 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4591" y="2643809"/>
            <a:ext cx="1938131" cy="79372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38530" y="2057400"/>
            <a:ext cx="3230218" cy="5864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352722" y="2643809"/>
            <a:ext cx="1292087" cy="79372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cxnSpLocks/>
            <a:endCxn id="9" idx="2"/>
          </p:cNvCxnSpPr>
          <p:nvPr/>
        </p:nvCxnSpPr>
        <p:spPr>
          <a:xfrm flipV="1">
            <a:off x="4591878" y="3437531"/>
            <a:ext cx="5406888" cy="86611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091" y="3963565"/>
            <a:ext cx="1709531" cy="25534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706678" y="5983357"/>
            <a:ext cx="1858618" cy="42992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cxnSpLocks/>
            <a:endCxn id="11" idx="1"/>
          </p:cNvCxnSpPr>
          <p:nvPr/>
        </p:nvCxnSpPr>
        <p:spPr>
          <a:xfrm>
            <a:off x="4174435" y="5117245"/>
            <a:ext cx="4532243" cy="108107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50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–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11757" cy="4351338"/>
          </a:xfrm>
        </p:spPr>
        <p:txBody>
          <a:bodyPr/>
          <a:lstStyle/>
          <a:p>
            <a:r>
              <a:rPr lang="en-US" dirty="0"/>
              <a:t>Start by arranging your components</a:t>
            </a:r>
          </a:p>
          <a:p>
            <a:r>
              <a:rPr lang="en-US" dirty="0"/>
              <a:t>R to route</a:t>
            </a:r>
          </a:p>
          <a:p>
            <a:r>
              <a:rPr lang="en-US" dirty="0"/>
              <a:t>Shift + R – Change interactive routing mode</a:t>
            </a:r>
          </a:p>
          <a:p>
            <a:r>
              <a:rPr lang="en-US" dirty="0"/>
              <a:t>Space to rotate components</a:t>
            </a:r>
          </a:p>
          <a:p>
            <a:r>
              <a:rPr lang="en-US" dirty="0"/>
              <a:t>Change component layer by right click and select other layer</a:t>
            </a:r>
          </a:p>
          <a:p>
            <a:r>
              <a:rPr lang="en-US" dirty="0"/>
              <a:t>CTRL+ALT+SHIFT scroll to change layer while tracing with via.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797" y="1825625"/>
            <a:ext cx="5365299" cy="276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17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for Production – Gerber files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13062"/>
            <a:ext cx="7015480" cy="1205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2646"/>
            <a:ext cx="4581303" cy="3891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5200" y="4542183"/>
            <a:ext cx="4338320" cy="1987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2991678" y="2067339"/>
            <a:ext cx="1560444" cy="25543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86" y="2849547"/>
            <a:ext cx="4470002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25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for Production –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Gerber files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http://www.gerber-viewer.com/</a:t>
            </a:r>
            <a:endParaRPr lang="en-US" dirty="0"/>
          </a:p>
          <a:p>
            <a:r>
              <a:rPr lang="en-US" dirty="0"/>
              <a:t>And import layer by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2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making PCBs – DIY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Appropriate for single layer</a:t>
            </a:r>
          </a:p>
          <a:p>
            <a:endParaRPr lang="en-US" dirty="0"/>
          </a:p>
          <a:p>
            <a:r>
              <a:rPr lang="en-US" dirty="0"/>
              <a:t>Option 1: Laser printer, Iron and FeCl3 for etching, drill and drill bits for holes</a:t>
            </a:r>
          </a:p>
          <a:p>
            <a:pPr lvl="1"/>
            <a:r>
              <a:rPr lang="en-US" dirty="0"/>
              <a:t>Print he layer with a laser printer on a glossy paper (pro tip ;) get a big printer that doesn’t bend the paper and remote its heating element )</a:t>
            </a:r>
          </a:p>
          <a:p>
            <a:pPr lvl="1"/>
            <a:r>
              <a:rPr lang="en-US" dirty="0"/>
              <a:t>Put the paper on the FR4 blank and heat with a iron, the toner should stick to the FR4.</a:t>
            </a:r>
          </a:p>
          <a:p>
            <a:pPr lvl="1"/>
            <a:r>
              <a:rPr lang="en-US" dirty="0"/>
              <a:t>Put in FeCl3 – use with caution.</a:t>
            </a:r>
          </a:p>
          <a:p>
            <a:pPr lvl="1"/>
            <a:r>
              <a:rPr lang="en-US" dirty="0"/>
              <a:t>Wash and finish with drilling, etc.</a:t>
            </a:r>
          </a:p>
        </p:txBody>
      </p:sp>
    </p:spTree>
    <p:extLst>
      <p:ext uri="{BB962C8B-B14F-4D97-AF65-F5344CB8AC3E}">
        <p14:creationId xmlns:p14="http://schemas.microsoft.com/office/powerpoint/2010/main" val="71871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Options for making PCBs – DIY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Use a CNC to mill out copper from FR4</a:t>
            </a:r>
          </a:p>
          <a:p>
            <a:r>
              <a:rPr lang="en-US" dirty="0"/>
              <a:t>Use </a:t>
            </a:r>
            <a:r>
              <a:rPr lang="en-US" dirty="0">
                <a:hlinkClick r:id="rId2"/>
              </a:rPr>
              <a:t>http://flatcam.org/</a:t>
            </a:r>
            <a:r>
              <a:rPr lang="en-US" dirty="0"/>
              <a:t> to open your </a:t>
            </a:r>
            <a:r>
              <a:rPr lang="en-US" dirty="0" err="1"/>
              <a:t>gerber</a:t>
            </a:r>
            <a:r>
              <a:rPr lang="en-US" dirty="0"/>
              <a:t> files and set up the CNC</a:t>
            </a:r>
          </a:p>
          <a:p>
            <a:r>
              <a:rPr lang="en-US" dirty="0"/>
              <a:t>Some experimentation is required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52" y="4001294"/>
            <a:ext cx="3771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3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Options for making PCBs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 10 bucks to China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 have been using for 2-4 layer prototype PCB </a:t>
            </a:r>
          </a:p>
          <a:p>
            <a:r>
              <a:rPr lang="en-US" dirty="0">
                <a:sym typeface="Wingdings" panose="05000000000000000000" pitchFamily="2" charset="2"/>
              </a:rPr>
              <a:t>No problems for now</a:t>
            </a:r>
          </a:p>
          <a:p>
            <a:r>
              <a:rPr lang="en-US" dirty="0">
                <a:sym typeface="Wingdings" panose="05000000000000000000" pitchFamily="2" charset="2"/>
              </a:rPr>
              <a:t>Very short lead times – 2-3 days (2-3 more for delivery).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http://www.pcbway.com/orderonline.aspx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5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Meetup DK - What’s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Any ideas for next meetings?</a:t>
            </a:r>
          </a:p>
          <a:p>
            <a:r>
              <a:rPr lang="en-US" dirty="0"/>
              <a:t>- Google </a:t>
            </a:r>
            <a:r>
              <a:rPr lang="en-US" dirty="0" err="1"/>
              <a:t>Dartuino</a:t>
            </a:r>
            <a:r>
              <a:rPr lang="en-US" dirty="0"/>
              <a:t> talk – </a:t>
            </a:r>
            <a:r>
              <a:rPr lang="en-US" dirty="0" err="1"/>
              <a:t>Uffe</a:t>
            </a:r>
            <a:endParaRPr lang="en-US" dirty="0"/>
          </a:p>
          <a:p>
            <a:r>
              <a:rPr lang="en-US" dirty="0"/>
              <a:t>- UX into </a:t>
            </a:r>
            <a:r>
              <a:rPr lang="en-US" dirty="0" err="1"/>
              <a:t>IoT</a:t>
            </a:r>
            <a:r>
              <a:rPr lang="en-US" dirty="0"/>
              <a:t> – Thomas (Service design toolkit for 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  <a:p>
            <a:r>
              <a:rPr lang="en-US" dirty="0"/>
              <a:t>- Lora – Alex and Rene</a:t>
            </a:r>
          </a:p>
          <a:p>
            <a:r>
              <a:rPr lang="en-US" dirty="0"/>
              <a:t>- Green grass platform – </a:t>
            </a:r>
            <a:r>
              <a:rPr lang="en-US" dirty="0" err="1"/>
              <a:t>Uffe</a:t>
            </a:r>
            <a:endParaRPr lang="en-US" dirty="0"/>
          </a:p>
          <a:p>
            <a:r>
              <a:rPr lang="en-US" dirty="0"/>
              <a:t>- Voice services/voice </a:t>
            </a:r>
            <a:r>
              <a:rPr lang="en-US" dirty="0" err="1"/>
              <a:t>reconginition</a:t>
            </a:r>
            <a:r>
              <a:rPr lang="en-US" dirty="0"/>
              <a:t> – </a:t>
            </a:r>
            <a:r>
              <a:rPr lang="en-US" dirty="0" err="1"/>
              <a:t>Uffe</a:t>
            </a:r>
            <a:endParaRPr lang="en-US" dirty="0"/>
          </a:p>
          <a:p>
            <a:r>
              <a:rPr lang="en-US" dirty="0"/>
              <a:t>- Home automation with </a:t>
            </a:r>
            <a:r>
              <a:rPr lang="en-US" dirty="0" err="1"/>
              <a:t>RPi</a:t>
            </a:r>
            <a:r>
              <a:rPr lang="en-US" dirty="0"/>
              <a:t> – Robert</a:t>
            </a:r>
          </a:p>
          <a:p>
            <a:r>
              <a:rPr lang="en-US" dirty="0"/>
              <a:t>- RF/antenna design ? – Circuit simulation – Boyan</a:t>
            </a:r>
          </a:p>
          <a:p>
            <a:r>
              <a:rPr lang="en-US" dirty="0"/>
              <a:t>- Show day – bring your project and show what you have done - Thomas</a:t>
            </a:r>
          </a:p>
          <a:p>
            <a:endParaRPr lang="en-US" dirty="0"/>
          </a:p>
          <a:p>
            <a:r>
              <a:rPr lang="en-US" dirty="0"/>
              <a:t>May 2017 – </a:t>
            </a:r>
            <a:r>
              <a:rPr lang="en-US" dirty="0" err="1"/>
              <a:t>Acal</a:t>
            </a:r>
            <a:r>
              <a:rPr lang="en-US" dirty="0"/>
              <a:t> </a:t>
            </a:r>
            <a:r>
              <a:rPr lang="en-US" dirty="0" err="1"/>
              <a:t>Bfi</a:t>
            </a:r>
            <a:r>
              <a:rPr lang="en-US" dirty="0"/>
              <a:t>, Sierra Wireless will hold a workshop for their mobile platform</a:t>
            </a:r>
          </a:p>
        </p:txBody>
      </p:sp>
    </p:spTree>
    <p:extLst>
      <p:ext uri="{BB962C8B-B14F-4D97-AF65-F5344CB8AC3E}">
        <p14:creationId xmlns:p14="http://schemas.microsoft.com/office/powerpoint/2010/main" val="158418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1. Intro</a:t>
            </a:r>
          </a:p>
          <a:p>
            <a:r>
              <a:rPr lang="en-US" dirty="0"/>
              <a:t>Setting up</a:t>
            </a:r>
          </a:p>
          <a:p>
            <a:r>
              <a:rPr lang="en-US" dirty="0"/>
              <a:t>Simplified PCB design process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2. PCB design</a:t>
            </a:r>
          </a:p>
          <a:p>
            <a:r>
              <a:rPr lang="en-US" dirty="0"/>
              <a:t>Drawing the schematic – components and selection</a:t>
            </a:r>
          </a:p>
          <a:p>
            <a:r>
              <a:rPr lang="en-US" dirty="0"/>
              <a:t>Placing components and tracing of the PCB</a:t>
            </a:r>
          </a:p>
          <a:p>
            <a:r>
              <a:rPr lang="en-US" dirty="0"/>
              <a:t>Exporting your design for production</a:t>
            </a:r>
          </a:p>
          <a:p>
            <a:r>
              <a:rPr lang="en-US" dirty="0"/>
              <a:t>Different option for making your PCB</a:t>
            </a:r>
          </a:p>
          <a:p>
            <a:r>
              <a:rPr lang="en-US" dirty="0"/>
              <a:t>Questions and open discussion on related topics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Open discussion for the meetup</a:t>
            </a:r>
            <a:endParaRPr lang="en-US" dirty="0"/>
          </a:p>
          <a:p>
            <a:r>
              <a:rPr lang="en-US" dirty="0"/>
              <a:t>Your inputs, ideas and feedback</a:t>
            </a:r>
          </a:p>
          <a:p>
            <a:r>
              <a:rPr lang="en-US" dirty="0"/>
              <a:t>Future suggestion for meetup topics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4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hardware is born? The simple story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4942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40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665" y="1690688"/>
            <a:ext cx="6748670" cy="50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52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PCB design 1 – What is a PCB?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6192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PCB - Printed circuit board</a:t>
            </a:r>
          </a:p>
          <a:p>
            <a:endParaRPr lang="en-US" dirty="0"/>
          </a:p>
          <a:p>
            <a:r>
              <a:rPr lang="en-US" dirty="0"/>
              <a:t>A printed circuit board (PCB) mechanically supports and electrically connects electronic components using conductive tracks, pads and other features etched from copper sheets laminated onto a non-conductive substrate. (Wikipedia)</a:t>
            </a:r>
          </a:p>
          <a:p>
            <a:endParaRPr lang="en-US" dirty="0"/>
          </a:p>
          <a:p>
            <a:r>
              <a:rPr lang="en-US" dirty="0"/>
              <a:t>Could be anywhere from 1 to 16 or even more layers</a:t>
            </a:r>
          </a:p>
        </p:txBody>
      </p:sp>
      <p:pic>
        <p:nvPicPr>
          <p:cNvPr id="2050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234" y="1825625"/>
            <a:ext cx="4191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21" y="3890424"/>
            <a:ext cx="44672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2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391" y="1633520"/>
            <a:ext cx="54102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PCB - Features </a:t>
            </a:r>
            <a:endParaRPr lang="en-US" dirty="0"/>
          </a:p>
        </p:txBody>
      </p:sp>
      <p:pic>
        <p:nvPicPr>
          <p:cNvPr id="8" name="Picture 2" descr="Image result for fr4 mate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82" y="1469831"/>
            <a:ext cx="1611112" cy="138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6500" y="2855388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FR4 – most widely used </a:t>
            </a:r>
            <a:r>
              <a:rPr lang="en-US" dirty="0"/>
              <a:t>glass-reinforced epoxy laminate sheets</a:t>
            </a:r>
            <a:r>
              <a:rPr lang="en-US" dirty="0"/>
              <a:t> 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8010939" y="874643"/>
            <a:ext cx="508552" cy="11827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80202" y="505311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Silkscreen - white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9700122" y="995821"/>
            <a:ext cx="298645" cy="93495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87906" y="571070"/>
            <a:ext cx="203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Solder mask - green</a:t>
            </a:r>
          </a:p>
        </p:txBody>
      </p:sp>
      <p:cxnSp>
        <p:nvCxnSpPr>
          <p:cNvPr id="28" name="Straight Arrow Connector 27"/>
          <p:cNvCxnSpPr>
            <a:cxnSpLocks/>
            <a:stCxn id="29" idx="2"/>
          </p:cNvCxnSpPr>
          <p:nvPr/>
        </p:nvCxnSpPr>
        <p:spPr>
          <a:xfrm>
            <a:off x="5229251" y="734456"/>
            <a:ext cx="2193297" cy="16310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62162" y="365124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Via</a:t>
            </a:r>
          </a:p>
        </p:txBody>
      </p:sp>
      <p:cxnSp>
        <p:nvCxnSpPr>
          <p:cNvPr id="36" name="Straight Arrow Connector 35"/>
          <p:cNvCxnSpPr>
            <a:cxnSpLocks/>
            <a:stCxn id="37" idx="0"/>
          </p:cNvCxnSpPr>
          <p:nvPr/>
        </p:nvCxnSpPr>
        <p:spPr>
          <a:xfrm flipH="1" flipV="1">
            <a:off x="7422549" y="4666421"/>
            <a:ext cx="221094" cy="139095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26808" y="6057379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SMT Pad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031336" y="5694983"/>
            <a:ext cx="212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Plated Through-Hole</a:t>
            </a:r>
            <a:endParaRPr lang="en-US" dirty="0"/>
          </a:p>
        </p:txBody>
      </p:sp>
      <p:cxnSp>
        <p:nvCxnSpPr>
          <p:cNvPr id="41" name="Straight Arrow Connector 40"/>
          <p:cNvCxnSpPr>
            <a:cxnSpLocks/>
          </p:cNvCxnSpPr>
          <p:nvPr/>
        </p:nvCxnSpPr>
        <p:spPr>
          <a:xfrm flipV="1">
            <a:off x="6081480" y="4532244"/>
            <a:ext cx="186306" cy="116273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30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44" y="3462872"/>
            <a:ext cx="2363312" cy="224588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43615" y="5694983"/>
            <a:ext cx="382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Copper – underneath the solder mask</a:t>
            </a:r>
          </a:p>
        </p:txBody>
      </p:sp>
      <p:cxnSp>
        <p:nvCxnSpPr>
          <p:cNvPr id="46" name="Straight Arrow Connector 45"/>
          <p:cNvCxnSpPr>
            <a:cxnSpLocks/>
          </p:cNvCxnSpPr>
          <p:nvPr/>
        </p:nvCxnSpPr>
        <p:spPr>
          <a:xfrm flipH="1" flipV="1">
            <a:off x="9780104" y="2365514"/>
            <a:ext cx="576470" cy="351413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901196" y="5833445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Trace(s)</a:t>
            </a:r>
          </a:p>
        </p:txBody>
      </p:sp>
    </p:spTree>
    <p:extLst>
      <p:ext uri="{BB962C8B-B14F-4D97-AF65-F5344CB8AC3E}">
        <p14:creationId xmlns:p14="http://schemas.microsoft.com/office/powerpoint/2010/main" val="256843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assembly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Stencil</a:t>
            </a:r>
          </a:p>
          <a:p>
            <a:r>
              <a:rPr lang="en-US" dirty="0"/>
              <a:t>Solder paste</a:t>
            </a:r>
          </a:p>
          <a:p>
            <a:r>
              <a:rPr lang="en-US" dirty="0"/>
              <a:t>Pick and place machine</a:t>
            </a:r>
          </a:p>
          <a:p>
            <a:r>
              <a:rPr lang="en-US" dirty="0"/>
              <a:t>Reflow Oven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391" y="1231174"/>
            <a:ext cx="2097792" cy="1505673"/>
          </a:xfrm>
          <a:prstGeom prst="rect">
            <a:avLst/>
          </a:prstGeom>
        </p:spPr>
      </p:pic>
      <p:pic>
        <p:nvPicPr>
          <p:cNvPr id="4098" name="Picture 2" descr="Image result for pcb stenc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217" y="1231174"/>
            <a:ext cx="2667635" cy="199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cb pick and place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391" y="3602896"/>
            <a:ext cx="3906713" cy="219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CircuitMaker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“Free” community based tool for PCB design (EDA tool – electronic design automation) </a:t>
            </a:r>
          </a:p>
          <a:p>
            <a:r>
              <a:rPr lang="en-US" dirty="0"/>
              <a:t>Up to 2 sandboxed designs, others should be public.</a:t>
            </a:r>
          </a:p>
          <a:p>
            <a:r>
              <a:rPr lang="en-US" dirty="0"/>
              <a:t>By </a:t>
            </a:r>
            <a:r>
              <a:rPr lang="en-US" dirty="0" err="1"/>
              <a:t>Altium</a:t>
            </a:r>
            <a:r>
              <a:rPr lang="en-US" dirty="0"/>
              <a:t> – their </a:t>
            </a:r>
            <a:r>
              <a:rPr lang="en-US" dirty="0" err="1"/>
              <a:t>profesional</a:t>
            </a:r>
            <a:r>
              <a:rPr lang="en-US" dirty="0"/>
              <a:t> grade product is </a:t>
            </a:r>
            <a:r>
              <a:rPr lang="en-US" dirty="0" err="1"/>
              <a:t>Altium</a:t>
            </a:r>
            <a:r>
              <a:rPr lang="en-US" dirty="0"/>
              <a:t> Designer</a:t>
            </a:r>
          </a:p>
          <a:p>
            <a:r>
              <a:rPr lang="en-US" dirty="0"/>
              <a:t>Has a very cool 3D feature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Rule based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9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</a:t>
            </a:r>
          </a:p>
          <a:p>
            <a:r>
              <a:rPr lang="en-US" dirty="0"/>
              <a:t>Footprint</a:t>
            </a:r>
          </a:p>
          <a:p>
            <a:r>
              <a:rPr lang="en-US" dirty="0"/>
              <a:t>3D</a:t>
            </a:r>
          </a:p>
          <a:p>
            <a:r>
              <a:rPr lang="en-US" dirty="0"/>
              <a:t>Simulation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4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4164</TotalTime>
  <Words>569</Words>
  <Application>Microsoft Office PowerPoint</Application>
  <PresentationFormat>Widescreen</PresentationFormat>
  <Paragraphs>116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IoT Meetup #9</vt:lpstr>
      <vt:lpstr>Agenda</vt:lpstr>
      <vt:lpstr>How hardware is born? The simple story</vt:lpstr>
      <vt:lpstr>Circuit Diagram</vt:lpstr>
      <vt:lpstr>PCB design 1 – What is a PCB?</vt:lpstr>
      <vt:lpstr>PCB - Features </vt:lpstr>
      <vt:lpstr>PCB assembly</vt:lpstr>
      <vt:lpstr>CircuitMaker</vt:lpstr>
      <vt:lpstr>What is a component</vt:lpstr>
      <vt:lpstr>Entering the schematic</vt:lpstr>
      <vt:lpstr>PCB – Kick off  &amp; Import schematic</vt:lpstr>
      <vt:lpstr>PCB – Routing</vt:lpstr>
      <vt:lpstr>Exporting for Production – Gerber files</vt:lpstr>
      <vt:lpstr>Exporting for Production – check</vt:lpstr>
      <vt:lpstr>Options for making PCBs – DIY #1</vt:lpstr>
      <vt:lpstr>Options for making PCBs – DIY #2</vt:lpstr>
      <vt:lpstr>Options for making PCBs</vt:lpstr>
      <vt:lpstr>IoT Meetup DK - What’s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Meetup #9</dc:title>
  <dc:creator>George Jordanov</dc:creator>
  <cp:lastModifiedBy>George Jordanov</cp:lastModifiedBy>
  <cp:revision>27</cp:revision>
  <dcterms:created xsi:type="dcterms:W3CDTF">2017-02-18T09:45:39Z</dcterms:created>
  <dcterms:modified xsi:type="dcterms:W3CDTF">2017-02-21T07:09:51Z</dcterms:modified>
</cp:coreProperties>
</file>